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4"/>
  </p:notesMasterIdLst>
  <p:sldIdLst>
    <p:sldId id="256" r:id="rId3"/>
    <p:sldId id="321" r:id="rId4"/>
    <p:sldId id="322" r:id="rId5"/>
    <p:sldId id="293" r:id="rId6"/>
    <p:sldId id="294" r:id="rId7"/>
    <p:sldId id="297" r:id="rId8"/>
    <p:sldId id="298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10" r:id="rId19"/>
    <p:sldId id="312" r:id="rId20"/>
    <p:sldId id="296" r:id="rId21"/>
    <p:sldId id="311" r:id="rId22"/>
    <p:sldId id="313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4D4D4D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9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C441269-B425-4E2F-AE76-3AB1F1711535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73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Atomic Structure</a:t>
            </a:r>
          </a:p>
          <a:p>
            <a:r>
              <a:rPr lang="en-US" smtClean="0"/>
              <a:t>Image courtesy of www.lab-initio.com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Atomic Structure</a:t>
            </a:r>
          </a:p>
          <a:p>
            <a:r>
              <a:rPr lang="en-US" smtClean="0"/>
              <a:t>Image courtesy of www.lab-initio.com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589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Conclusions from the Study of the Electron</a:t>
            </a:r>
          </a:p>
          <a:p>
            <a:r>
              <a:rPr lang="en-US" smtClean="0"/>
              <a:t> Cathode rays have identical properties regardless of the element used to produce them. All elements must contain identically charged electrons.</a:t>
            </a:r>
          </a:p>
          <a:p>
            <a:r>
              <a:rPr lang="en-US" smtClean="0"/>
              <a:t>Atoms are neutral, so there must be positive particles in the atom to balance the negative charge of the electrons</a:t>
            </a:r>
          </a:p>
          <a:p>
            <a:r>
              <a:rPr lang="en-US" smtClean="0"/>
              <a:t> Electrons have so little mass that atoms must contain other particles that account for most of the mass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Conclusions from the Study of the Electron</a:t>
            </a:r>
          </a:p>
          <a:p>
            <a:r>
              <a:rPr lang="en-US" smtClean="0"/>
              <a:t> Cathode rays have identical properties regardless of the element used to produce them. All elements must contain identically charged electrons.</a:t>
            </a:r>
          </a:p>
          <a:p>
            <a:r>
              <a:rPr lang="en-US" smtClean="0"/>
              <a:t>Atoms are neutral, so there must be positive particles in the atom to balance the negative charge of the electrons</a:t>
            </a:r>
          </a:p>
          <a:p>
            <a:r>
              <a:rPr lang="en-US" smtClean="0"/>
              <a:t> Electrons have so little mass that atoms must contain other particles that account for most of the mass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869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Rutherford’s Gold Foil Experiment</a:t>
            </a:r>
          </a:p>
          <a:p>
            <a:r>
              <a:rPr lang="en-US" smtClean="0"/>
              <a:t> Alpha particles are helium nuclei</a:t>
            </a:r>
          </a:p>
          <a:p>
            <a:r>
              <a:rPr lang="en-US" smtClean="0"/>
              <a:t> Particles were fired at a thin sheet of gold foil</a:t>
            </a:r>
          </a:p>
          <a:p>
            <a:r>
              <a:rPr lang="en-US" smtClean="0"/>
              <a:t> Particle hits on the detecting screen (film) are recorded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Rutherford’s Gold Foil Experiment</a:t>
            </a:r>
          </a:p>
          <a:p>
            <a:r>
              <a:rPr lang="en-US" smtClean="0"/>
              <a:t> Alpha particles are helium nuclei</a:t>
            </a:r>
          </a:p>
          <a:p>
            <a:r>
              <a:rPr lang="en-US" smtClean="0"/>
              <a:t> Particles were fired at a thin sheet of gold foil</a:t>
            </a:r>
          </a:p>
          <a:p>
            <a:r>
              <a:rPr lang="en-US" smtClean="0"/>
              <a:t> Particle hits on the detecting screen (film) are recorded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48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Try it Yourself!</a:t>
            </a:r>
          </a:p>
          <a:p>
            <a:r>
              <a:rPr lang="en-US" smtClean="0"/>
              <a:t>In the following pictures, there is a target hidden by a cloud. To figure out the shape of the target, we shot some beams into the cloud and recorded where the beams came out. Can you figure out the shape of the target?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Try it Yourself!</a:t>
            </a:r>
          </a:p>
          <a:p>
            <a:r>
              <a:rPr lang="en-US" smtClean="0"/>
              <a:t>In the following pictures, there is a target hidden by a cloud. To figure out the shape of the target, we shot some beams into the cloud and recorded where the beams came out. Can you figure out the shape of the target?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587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Answers</a:t>
            </a:r>
          </a:p>
          <a:p>
            <a:r>
              <a:rPr lang="en-US" smtClean="0"/>
              <a:t>Target #1</a:t>
            </a:r>
          </a:p>
          <a:p>
            <a:r>
              <a:rPr lang="en-US" smtClean="0"/>
              <a:t>Target #2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Answers</a:t>
            </a:r>
          </a:p>
          <a:p>
            <a:r>
              <a:rPr lang="en-US" smtClean="0"/>
              <a:t>Target #1</a:t>
            </a:r>
          </a:p>
          <a:p>
            <a:r>
              <a:rPr lang="en-US" smtClean="0"/>
              <a:t>Target #2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742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Rutherford’s Findings</a:t>
            </a:r>
          </a:p>
          <a:p>
            <a:r>
              <a:rPr lang="en-US" smtClean="0"/>
              <a:t> The nucleus is small</a:t>
            </a:r>
          </a:p>
          <a:p>
            <a:r>
              <a:rPr lang="en-US" smtClean="0"/>
              <a:t> The nucleus is dense</a:t>
            </a:r>
          </a:p>
          <a:p>
            <a:r>
              <a:rPr lang="en-US" smtClean="0"/>
              <a:t> The nucleus is positively charged</a:t>
            </a:r>
          </a:p>
          <a:p>
            <a:r>
              <a:rPr lang="en-US" smtClean="0"/>
              <a:t> Most of the particles passed right through</a:t>
            </a:r>
          </a:p>
          <a:p>
            <a:r>
              <a:rPr lang="en-US" smtClean="0"/>
              <a:t> A few particles were deflected</a:t>
            </a:r>
          </a:p>
          <a:p>
            <a:r>
              <a:rPr lang="en-US" smtClean="0"/>
              <a:t> VERY FEW were greatly deflected</a:t>
            </a:r>
          </a:p>
          <a:p>
            <a:r>
              <a:rPr lang="en-US" smtClean="0"/>
              <a:t>“Like howitzer shells bouncing off of tissue paper!”</a:t>
            </a:r>
          </a:p>
          <a:p>
            <a:endParaRPr lang="en-US" smtClean="0"/>
          </a:p>
          <a:p>
            <a:r>
              <a:rPr lang="en-US" smtClean="0"/>
              <a:t>Conclusions: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Rutherford’s Findings</a:t>
            </a:r>
          </a:p>
          <a:p>
            <a:r>
              <a:rPr lang="en-US" smtClean="0"/>
              <a:t> The nucleus is small</a:t>
            </a:r>
          </a:p>
          <a:p>
            <a:r>
              <a:rPr lang="en-US" smtClean="0"/>
              <a:t> The nucleus is dense</a:t>
            </a:r>
          </a:p>
          <a:p>
            <a:r>
              <a:rPr lang="en-US" smtClean="0"/>
              <a:t> The nucleus is positively charged</a:t>
            </a:r>
          </a:p>
          <a:p>
            <a:r>
              <a:rPr lang="en-US" smtClean="0"/>
              <a:t> Most of the particles passed right through</a:t>
            </a:r>
          </a:p>
          <a:p>
            <a:r>
              <a:rPr lang="en-US" smtClean="0"/>
              <a:t> A few particles were deflected</a:t>
            </a:r>
          </a:p>
          <a:p>
            <a:r>
              <a:rPr lang="en-US" smtClean="0"/>
              <a:t> VERY FEW were greatly deflected</a:t>
            </a:r>
          </a:p>
          <a:p>
            <a:r>
              <a:rPr lang="en-US" smtClean="0"/>
              <a:t>“Like howitzer shells bouncing off of tissue paper!”</a:t>
            </a:r>
          </a:p>
          <a:p>
            <a:endParaRPr lang="en-US" smtClean="0"/>
          </a:p>
          <a:p>
            <a:r>
              <a:rPr lang="en-US" smtClean="0"/>
              <a:t>Conclusions: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614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Atomic Particles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Atomic Particles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2967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Atomic Scale</a:t>
            </a:r>
          </a:p>
          <a:p>
            <a:r>
              <a:rPr lang="en-US" smtClean="0"/>
              <a:t> Most of the mass of the atom is in the nucleus (protons and neutrons)</a:t>
            </a:r>
          </a:p>
          <a:p>
            <a:r>
              <a:rPr lang="en-US" smtClean="0"/>
              <a:t> Electrons are found outside of the nucleus (the electron cloud)</a:t>
            </a:r>
          </a:p>
          <a:p>
            <a:r>
              <a:rPr lang="en-US" smtClean="0"/>
              <a:t> Most of the volume of the atom is empty space</a:t>
            </a:r>
          </a:p>
          <a:p>
            <a:r>
              <a:rPr lang="en-US" smtClean="0"/>
              <a:t>Helium-4</a:t>
            </a:r>
          </a:p>
          <a:p>
            <a:r>
              <a:rPr lang="en-US" smtClean="0"/>
              <a:t>Image: User Yzmo Wikimedia Commons.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Atomic Scale</a:t>
            </a:r>
          </a:p>
          <a:p>
            <a:r>
              <a:rPr lang="en-US" smtClean="0"/>
              <a:t> Most of the mass of the atom is in the nucleus (protons and neutrons)</a:t>
            </a:r>
          </a:p>
          <a:p>
            <a:r>
              <a:rPr lang="en-US" smtClean="0"/>
              <a:t> Electrons are found outside of the nucleus (the electron cloud)</a:t>
            </a:r>
          </a:p>
          <a:p>
            <a:r>
              <a:rPr lang="en-US" smtClean="0"/>
              <a:t> Most of the volume of the atom is empty space</a:t>
            </a:r>
          </a:p>
          <a:p>
            <a:r>
              <a:rPr lang="en-US" smtClean="0"/>
              <a:t>Helium-4</a:t>
            </a:r>
          </a:p>
          <a:p>
            <a:r>
              <a:rPr lang="en-US" smtClean="0"/>
              <a:t>Image: User Yzmo Wikimedia Commons.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975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About Quarks…</a:t>
            </a:r>
          </a:p>
          <a:p>
            <a:r>
              <a:rPr lang="en-US" smtClean="0"/>
              <a:t>Protons and neutrons are NOT fundamental particles.</a:t>
            </a:r>
          </a:p>
          <a:p>
            <a:r>
              <a:rPr lang="en-US" smtClean="0"/>
              <a:t>Protons are made of two “up” quarks and one “down” quark.</a:t>
            </a:r>
          </a:p>
          <a:p>
            <a:r>
              <a:rPr lang="en-US" smtClean="0"/>
              <a:t>Neutrons are made of one “up” quark and two “down” quarks.</a:t>
            </a:r>
          </a:p>
          <a:p>
            <a:r>
              <a:rPr lang="en-US" smtClean="0"/>
              <a:t>Quarks are held together by “gluons”</a:t>
            </a:r>
          </a:p>
          <a:p>
            <a:r>
              <a:rPr lang="en-US" smtClean="0"/>
              <a:t>Images: Arpad Horvath, Wikimedia Commons.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About Quarks…</a:t>
            </a:r>
          </a:p>
          <a:p>
            <a:r>
              <a:rPr lang="en-US" smtClean="0"/>
              <a:t>Protons and neutrons are NOT fundamental particles.</a:t>
            </a:r>
          </a:p>
          <a:p>
            <a:r>
              <a:rPr lang="en-US" smtClean="0"/>
              <a:t>Protons are made of two “up” quarks and one “down” quark.</a:t>
            </a:r>
          </a:p>
          <a:p>
            <a:r>
              <a:rPr lang="en-US" smtClean="0"/>
              <a:t>Neutrons are made of one “up” quark and two “down” quarks.</a:t>
            </a:r>
          </a:p>
          <a:p>
            <a:r>
              <a:rPr lang="en-US" smtClean="0"/>
              <a:t>Quarks are held together by “gluons”</a:t>
            </a:r>
          </a:p>
          <a:p>
            <a:r>
              <a:rPr lang="en-US" smtClean="0"/>
              <a:t>Images: Arpad Horvath, Wikimedia Commons.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568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Isotopes</a:t>
            </a:r>
          </a:p>
          <a:p>
            <a:r>
              <a:rPr lang="en-US" smtClean="0"/>
              <a:t>Isotopes are atoms of the same element having different masses due to varying numbers of neutrons.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Isotopes</a:t>
            </a:r>
          </a:p>
          <a:p>
            <a:r>
              <a:rPr lang="en-US" smtClean="0"/>
              <a:t>Isotopes are atoms of the same element having different masses due to varying numbers of neutrons.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09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Atomic Masses</a:t>
            </a:r>
          </a:p>
          <a:p>
            <a:r>
              <a:rPr lang="en-US" smtClean="0"/>
              <a:t>Atomic mass is the average of all the naturally isotopes of that element.</a:t>
            </a:r>
          </a:p>
          <a:p>
            <a:r>
              <a:rPr lang="en-US" smtClean="0"/>
              <a:t>Carbon = 12.011</a:t>
            </a:r>
          </a:p>
          <a:p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 smtClean="0"/>
              <a:t>Atomic Masses</a:t>
            </a:r>
          </a:p>
          <a:p>
            <a:r>
              <a:rPr lang="en-US" smtClean="0"/>
              <a:t>Atomic mass is the average of all the naturally isotopes of that element.</a:t>
            </a:r>
          </a:p>
          <a:p>
            <a:r>
              <a:rPr lang="en-US" smtClean="0"/>
              <a:t>Carbon = 12.011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Chemistry Timeline #1</a:t>
            </a:r>
          </a:p>
          <a:p>
            <a:r>
              <a:rPr lang="en-US" smtClean="0"/>
              <a:t>B.C.</a:t>
            </a:r>
          </a:p>
          <a:p>
            <a:r>
              <a:rPr lang="en-US" smtClean="0"/>
              <a:t>400 B.C. Demokritos and Leucippos use the term "atomos”	</a:t>
            </a:r>
          </a:p>
          <a:p>
            <a:r>
              <a:rPr lang="en-US" smtClean="0"/>
              <a:t>1500's</a:t>
            </a:r>
          </a:p>
          <a:p>
            <a:r>
              <a:rPr lang="en-US" smtClean="0"/>
              <a:t> Georg Bauer: systematic metallurgy</a:t>
            </a:r>
          </a:p>
          <a:p>
            <a:r>
              <a:rPr lang="en-US" smtClean="0"/>
              <a:t> Paracelsus: medicinal application of minerals</a:t>
            </a:r>
          </a:p>
          <a:p>
            <a:endParaRPr lang="en-US" smtClean="0"/>
          </a:p>
          <a:p>
            <a:r>
              <a:rPr lang="en-US" smtClean="0"/>
              <a:t>1600's			</a:t>
            </a:r>
          </a:p>
          <a:p>
            <a:r>
              <a:rPr lang="en-US" smtClean="0"/>
              <a:t>Robert Boyle:The Skeptical Chemist. Quantitative experimentation,  identification of    </a:t>
            </a:r>
          </a:p>
          <a:p>
            <a:r>
              <a:rPr lang="en-US" smtClean="0"/>
              <a:t>elements</a:t>
            </a:r>
          </a:p>
          <a:p>
            <a:endParaRPr lang="en-US" smtClean="0"/>
          </a:p>
          <a:p>
            <a:r>
              <a:rPr lang="en-US" smtClean="0"/>
              <a:t>1700s'			</a:t>
            </a:r>
          </a:p>
          <a:p>
            <a:r>
              <a:rPr lang="en-US" smtClean="0"/>
              <a:t>Georg Stahl: Phlogiston Theory</a:t>
            </a:r>
          </a:p>
          <a:p>
            <a:r>
              <a:rPr lang="en-US" smtClean="0"/>
              <a:t>Joseph Priestly: Discovery of oxygen </a:t>
            </a:r>
          </a:p>
          <a:p>
            <a:r>
              <a:rPr lang="en-US" smtClean="0"/>
              <a:t>Antoine Lavoisier: The role of oxygen in combustion, law of conservation of  </a:t>
            </a:r>
          </a:p>
          <a:p>
            <a:r>
              <a:rPr lang="en-US" smtClean="0"/>
              <a:t>mass, first modern chemistry textbook</a:t>
            </a:r>
          </a:p>
          <a:p>
            <a:endParaRPr lang="en-US" smtClean="0"/>
          </a:p>
          <a:p>
            <a:r>
              <a:rPr lang="en-US" smtClean="0"/>
              <a:t>      2000 years of Alchemy	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Chemistry Timeline #1</a:t>
            </a:r>
          </a:p>
          <a:p>
            <a:r>
              <a:rPr lang="en-US" smtClean="0"/>
              <a:t>B.C.</a:t>
            </a:r>
          </a:p>
          <a:p>
            <a:r>
              <a:rPr lang="en-US" smtClean="0"/>
              <a:t>400 B.C. Demokritos and Leucippos use the term "atomos”	</a:t>
            </a:r>
          </a:p>
          <a:p>
            <a:r>
              <a:rPr lang="en-US" smtClean="0"/>
              <a:t>1500's</a:t>
            </a:r>
          </a:p>
          <a:p>
            <a:r>
              <a:rPr lang="en-US" smtClean="0"/>
              <a:t> Georg Bauer: systematic metallurgy</a:t>
            </a:r>
          </a:p>
          <a:p>
            <a:r>
              <a:rPr lang="en-US" smtClean="0"/>
              <a:t> Paracelsus: medicinal application of minerals</a:t>
            </a:r>
          </a:p>
          <a:p>
            <a:endParaRPr lang="en-US" smtClean="0"/>
          </a:p>
          <a:p>
            <a:r>
              <a:rPr lang="en-US" smtClean="0"/>
              <a:t>1600's			</a:t>
            </a:r>
          </a:p>
          <a:p>
            <a:r>
              <a:rPr lang="en-US" smtClean="0"/>
              <a:t>Robert Boyle:The Skeptical Chemist. Quantitative experimentation,  identification of    </a:t>
            </a:r>
          </a:p>
          <a:p>
            <a:r>
              <a:rPr lang="en-US" smtClean="0"/>
              <a:t>elements</a:t>
            </a:r>
          </a:p>
          <a:p>
            <a:endParaRPr lang="en-US" smtClean="0"/>
          </a:p>
          <a:p>
            <a:r>
              <a:rPr lang="en-US" smtClean="0"/>
              <a:t>1700s'			</a:t>
            </a:r>
          </a:p>
          <a:p>
            <a:r>
              <a:rPr lang="en-US" smtClean="0"/>
              <a:t>Georg Stahl: Phlogiston Theory</a:t>
            </a:r>
          </a:p>
          <a:p>
            <a:r>
              <a:rPr lang="en-US" smtClean="0"/>
              <a:t>Joseph Priestly: Discovery of oxygen </a:t>
            </a:r>
          </a:p>
          <a:p>
            <a:r>
              <a:rPr lang="en-US" smtClean="0"/>
              <a:t>Antoine Lavoisier: The role of oxygen in combustion, law of conservation of  </a:t>
            </a:r>
          </a:p>
          <a:p>
            <a:r>
              <a:rPr lang="en-US" smtClean="0"/>
              <a:t>mass, first modern chemistry textbook</a:t>
            </a:r>
          </a:p>
          <a:p>
            <a:endParaRPr lang="en-US" smtClean="0"/>
          </a:p>
          <a:p>
            <a:r>
              <a:rPr lang="en-US" smtClean="0"/>
              <a:t>      2000 years of Alchemy	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18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Atomic Number</a:t>
            </a:r>
          </a:p>
          <a:p>
            <a:r>
              <a:rPr lang="en-US" smtClean="0"/>
              <a:t>Atomic number (Z) of an element is the number of protons in the nucleus of each atom of that element.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Atomic Number</a:t>
            </a:r>
          </a:p>
          <a:p>
            <a:r>
              <a:rPr lang="en-US" smtClean="0"/>
              <a:t>Atomic number (Z) of an element is the number of protons in the nucleus of each atom of that element.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462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Number</a:t>
            </a:r>
          </a:p>
          <a:p>
            <a:r>
              <a:rPr lang="en-US" smtClean="0"/>
              <a:t>Mass number is the number of protons and neutrons in the nucleus of an isotope.</a:t>
            </a:r>
          </a:p>
          <a:p>
            <a:r>
              <a:rPr lang="en-US" smtClean="0"/>
              <a:t>Mass # = p+  +  n0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Arsenic</a:t>
            </a:r>
          </a:p>
          <a:p>
            <a:r>
              <a:rPr lang="en-US" smtClean="0"/>
              <a:t>75</a:t>
            </a:r>
          </a:p>
          <a:p>
            <a:r>
              <a:rPr lang="en-US" smtClean="0"/>
              <a:t>33</a:t>
            </a:r>
          </a:p>
          <a:p>
            <a:r>
              <a:rPr lang="en-US" smtClean="0"/>
              <a:t>75</a:t>
            </a:r>
          </a:p>
          <a:p>
            <a:r>
              <a:rPr lang="en-US" smtClean="0"/>
              <a:t>Phosphorus</a:t>
            </a:r>
          </a:p>
          <a:p>
            <a:r>
              <a:rPr lang="en-US" smtClean="0"/>
              <a:t>15</a:t>
            </a:r>
          </a:p>
          <a:p>
            <a:r>
              <a:rPr lang="en-US" smtClean="0"/>
              <a:t>31</a:t>
            </a:r>
          </a:p>
          <a:p>
            <a:r>
              <a:rPr lang="en-US" smtClean="0"/>
              <a:t>16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Number</a:t>
            </a:r>
          </a:p>
          <a:p>
            <a:r>
              <a:rPr lang="en-US" smtClean="0"/>
              <a:t>Mass number is the number of protons and neutrons in the nucleus of an isotope.</a:t>
            </a:r>
          </a:p>
          <a:p>
            <a:r>
              <a:rPr lang="en-US" smtClean="0"/>
              <a:t>Mass # = p+  +  n0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8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18</a:t>
            </a:r>
          </a:p>
          <a:p>
            <a:r>
              <a:rPr lang="en-US" smtClean="0"/>
              <a:t>Arsenic</a:t>
            </a:r>
          </a:p>
          <a:p>
            <a:r>
              <a:rPr lang="en-US" smtClean="0"/>
              <a:t>75</a:t>
            </a:r>
          </a:p>
          <a:p>
            <a:r>
              <a:rPr lang="en-US" smtClean="0"/>
              <a:t>33</a:t>
            </a:r>
          </a:p>
          <a:p>
            <a:r>
              <a:rPr lang="en-US" smtClean="0"/>
              <a:t>75</a:t>
            </a:r>
          </a:p>
          <a:p>
            <a:r>
              <a:rPr lang="en-US" smtClean="0"/>
              <a:t>Phosphorus</a:t>
            </a:r>
          </a:p>
          <a:p>
            <a:r>
              <a:rPr lang="en-US" smtClean="0"/>
              <a:t>15</a:t>
            </a:r>
          </a:p>
          <a:p>
            <a:r>
              <a:rPr lang="en-US" smtClean="0"/>
              <a:t>31</a:t>
            </a:r>
          </a:p>
          <a:p>
            <a:r>
              <a:rPr lang="en-US" smtClean="0"/>
              <a:t>16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873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Chemistry Timeline #2</a:t>
            </a:r>
          </a:p>
          <a:p>
            <a:r>
              <a:rPr lang="en-US" smtClean="0"/>
              <a:t>1800's</a:t>
            </a:r>
          </a:p>
          <a:p>
            <a:r>
              <a:rPr lang="en-US" smtClean="0"/>
              <a:t>Joseph Proust: The law of definite proportion (composition)</a:t>
            </a:r>
          </a:p>
          <a:p>
            <a:r>
              <a:rPr lang="en-US" smtClean="0"/>
              <a:t> John Dalton: The Atomic Theory,  The law of multiple proportions</a:t>
            </a:r>
          </a:p>
          <a:p>
            <a:r>
              <a:rPr lang="en-US" smtClean="0"/>
              <a:t>Joseph Gay-Lussac: Combining volumes of gases, existence of diatomic molecules</a:t>
            </a:r>
          </a:p>
          <a:p>
            <a:r>
              <a:rPr lang="en-US" smtClean="0"/>
              <a:t>Amadeo Avogadro: Molar volumes of gases</a:t>
            </a:r>
          </a:p>
          <a:p>
            <a:r>
              <a:rPr lang="en-US" smtClean="0"/>
              <a:t>Jons Jakob Berzelius: Relative atomic masses, modern symbols for the elements</a:t>
            </a:r>
          </a:p>
          <a:p>
            <a:r>
              <a:rPr lang="en-US" smtClean="0"/>
              <a:t> Dmitri Mendeleyev: The periodic table</a:t>
            </a:r>
          </a:p>
          <a:p>
            <a:r>
              <a:rPr lang="en-US" smtClean="0"/>
              <a:t> J.J. Thomson: discovery of the electron</a:t>
            </a:r>
          </a:p>
          <a:p>
            <a:r>
              <a:rPr lang="en-US" smtClean="0"/>
              <a:t> Henri Becquerel: Discovery of radioactivity</a:t>
            </a:r>
          </a:p>
          <a:p>
            <a:endParaRPr lang="en-US" smtClean="0"/>
          </a:p>
          <a:p>
            <a:r>
              <a:rPr lang="en-US" smtClean="0"/>
              <a:t>1900's</a:t>
            </a:r>
          </a:p>
          <a:p>
            <a:r>
              <a:rPr lang="en-US" smtClean="0"/>
              <a:t> Robert Millikan: Charge and mass of the  electron</a:t>
            </a:r>
          </a:p>
          <a:p>
            <a:r>
              <a:rPr lang="en-US" smtClean="0"/>
              <a:t> Ernest Rutherford: Existence of the nucleus, and its relative size</a:t>
            </a:r>
          </a:p>
          <a:p>
            <a:r>
              <a:rPr lang="en-US" smtClean="0"/>
              <a:t> Meitner &amp; Fermi: Sustained nuclear fission</a:t>
            </a:r>
          </a:p>
          <a:p>
            <a:r>
              <a:rPr lang="en-US" smtClean="0"/>
              <a:t> Ernest Lawrence: The cyclotron and trans-uranium elements</a:t>
            </a:r>
          </a:p>
          <a:p>
            <a:r>
              <a:rPr lang="en-US" smtClean="0"/>
              <a:t>		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Chemistry Timeline #2</a:t>
            </a:r>
          </a:p>
          <a:p>
            <a:r>
              <a:rPr lang="en-US" smtClean="0"/>
              <a:t>1800's</a:t>
            </a:r>
          </a:p>
          <a:p>
            <a:r>
              <a:rPr lang="en-US" smtClean="0"/>
              <a:t>Joseph Proust: The law of definite proportion (composition)</a:t>
            </a:r>
          </a:p>
          <a:p>
            <a:r>
              <a:rPr lang="en-US" smtClean="0"/>
              <a:t> John Dalton: The Atomic Theory,  The law of multiple proportions</a:t>
            </a:r>
          </a:p>
          <a:p>
            <a:r>
              <a:rPr lang="en-US" smtClean="0"/>
              <a:t>Joseph Gay-Lussac: Combining volumes of gases, existence of diatomic molecules</a:t>
            </a:r>
          </a:p>
          <a:p>
            <a:r>
              <a:rPr lang="en-US" smtClean="0"/>
              <a:t>Amadeo Avogadro: Molar volumes of gases</a:t>
            </a:r>
          </a:p>
          <a:p>
            <a:r>
              <a:rPr lang="en-US" smtClean="0"/>
              <a:t>Jons Jakob Berzelius: Relative atomic masses, modern symbols for the elements</a:t>
            </a:r>
          </a:p>
          <a:p>
            <a:r>
              <a:rPr lang="en-US" smtClean="0"/>
              <a:t> Dmitri Mendeleyev: The periodic table</a:t>
            </a:r>
          </a:p>
          <a:p>
            <a:r>
              <a:rPr lang="en-US" smtClean="0"/>
              <a:t> J.J. Thomson: discovery of the electron</a:t>
            </a:r>
          </a:p>
          <a:p>
            <a:r>
              <a:rPr lang="en-US" smtClean="0"/>
              <a:t> Henri Becquerel: Discovery of radioactivity</a:t>
            </a:r>
          </a:p>
          <a:p>
            <a:endParaRPr lang="en-US" smtClean="0"/>
          </a:p>
          <a:p>
            <a:r>
              <a:rPr lang="en-US" smtClean="0"/>
              <a:t>1900's</a:t>
            </a:r>
          </a:p>
          <a:p>
            <a:r>
              <a:rPr lang="en-US" smtClean="0"/>
              <a:t> Robert Millikan: Charge and mass of the  electron</a:t>
            </a:r>
          </a:p>
          <a:p>
            <a:r>
              <a:rPr lang="en-US" smtClean="0"/>
              <a:t> Ernest Rutherford: Existence of the nucleus, and its relative size</a:t>
            </a:r>
          </a:p>
          <a:p>
            <a:r>
              <a:rPr lang="en-US" smtClean="0"/>
              <a:t> Meitner &amp; Fermi: Sustained nuclear fission</a:t>
            </a:r>
          </a:p>
          <a:p>
            <a:r>
              <a:rPr lang="en-US" smtClean="0"/>
              <a:t> Ernest Lawrence: The cyclotron and trans-uranium elements</a:t>
            </a:r>
          </a:p>
          <a:p>
            <a:r>
              <a:rPr lang="en-US" smtClean="0"/>
              <a:t>		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278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Dalton’s Atomic Theory (1808)</a:t>
            </a:r>
          </a:p>
          <a:p>
            <a:r>
              <a:rPr lang="en-US" smtClean="0"/>
              <a:t> Atoms cannot be subdivided, created, or destroyed</a:t>
            </a:r>
          </a:p>
          <a:p>
            <a:r>
              <a:rPr lang="en-US" smtClean="0"/>
              <a:t> Atoms of different elements combine in simple whole-number ratios to form chemical compounds</a:t>
            </a:r>
          </a:p>
          <a:p>
            <a:r>
              <a:rPr lang="en-US" smtClean="0"/>
              <a:t> In chemical reactions, atoms are combined, separated, or rearranged</a:t>
            </a:r>
          </a:p>
          <a:p>
            <a:r>
              <a:rPr lang="en-US" smtClean="0"/>
              <a:t> All matter is composed of extremely small particles called atoms</a:t>
            </a:r>
          </a:p>
          <a:p>
            <a:r>
              <a:rPr lang="en-US" smtClean="0"/>
              <a:t> Atoms of a given element are identical in size, mass, and other properties; atoms of different elements differ in size, mass, and other properties</a:t>
            </a:r>
          </a:p>
          <a:p>
            <a:endParaRPr lang="en-US" smtClean="0"/>
          </a:p>
          <a:p>
            <a:r>
              <a:rPr lang="en-US" smtClean="0"/>
              <a:t>John Dalton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Dalton’s Atomic Theory (1808)</a:t>
            </a:r>
          </a:p>
          <a:p>
            <a:r>
              <a:rPr lang="en-US" smtClean="0"/>
              <a:t> Atoms cannot be subdivided, created, or destroyed</a:t>
            </a:r>
          </a:p>
          <a:p>
            <a:r>
              <a:rPr lang="en-US" smtClean="0"/>
              <a:t> Atoms of different elements combine in simple whole-number ratios to form chemical compounds</a:t>
            </a:r>
          </a:p>
          <a:p>
            <a:r>
              <a:rPr lang="en-US" smtClean="0"/>
              <a:t> In chemical reactions, atoms are combined, separated, or rearranged</a:t>
            </a:r>
          </a:p>
          <a:p>
            <a:r>
              <a:rPr lang="en-US" smtClean="0"/>
              <a:t> All matter is composed of extremely small particles called atoms</a:t>
            </a:r>
          </a:p>
          <a:p>
            <a:r>
              <a:rPr lang="en-US" smtClean="0"/>
              <a:t> Atoms of a given element are identical in size, mass, and other properties; atoms of different elements differ in size, mass, and other properties</a:t>
            </a:r>
          </a:p>
          <a:p>
            <a:endParaRPr lang="en-US" smtClean="0"/>
          </a:p>
          <a:p>
            <a:r>
              <a:rPr lang="en-US" smtClean="0"/>
              <a:t>John Dalton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71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Modern Atomic Theory</a:t>
            </a:r>
          </a:p>
          <a:p>
            <a:r>
              <a:rPr lang="en-US" smtClean="0"/>
              <a:t>Several changes have been made to Dalton’s theory.</a:t>
            </a:r>
          </a:p>
          <a:p>
            <a:r>
              <a:rPr lang="en-US" smtClean="0"/>
              <a:t>Dalton said:</a:t>
            </a:r>
          </a:p>
          <a:p>
            <a:r>
              <a:rPr lang="en-US" smtClean="0"/>
              <a:t>Atoms of a given element are identical in size, mass, and other properties; atoms of different elements differ in size, mass, and other properties</a:t>
            </a:r>
          </a:p>
          <a:p>
            <a:r>
              <a:rPr lang="en-US" smtClean="0"/>
              <a:t>Modern theory states:</a:t>
            </a:r>
          </a:p>
          <a:p>
            <a:r>
              <a:rPr lang="en-US" smtClean="0"/>
              <a:t>Atoms of an element have a characteristic average mass which is unique to that element.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Modern Atomic Theory</a:t>
            </a:r>
          </a:p>
          <a:p>
            <a:r>
              <a:rPr lang="en-US" smtClean="0"/>
              <a:t>Several changes have been made to Dalton’s theory.</a:t>
            </a:r>
          </a:p>
          <a:p>
            <a:r>
              <a:rPr lang="en-US" smtClean="0"/>
              <a:t>Dalton said:</a:t>
            </a:r>
          </a:p>
          <a:p>
            <a:r>
              <a:rPr lang="en-US" smtClean="0"/>
              <a:t>Atoms of a given element are identical in size, mass, and other properties; atoms of different elements differ in size, mass, and other properties</a:t>
            </a:r>
          </a:p>
          <a:p>
            <a:r>
              <a:rPr lang="en-US" smtClean="0"/>
              <a:t>Modern theory states:</a:t>
            </a:r>
          </a:p>
          <a:p>
            <a:r>
              <a:rPr lang="en-US" smtClean="0"/>
              <a:t>Atoms of an element have a characteristic average mass which is unique to that element.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263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Modern Atomic Theory #2</a:t>
            </a:r>
          </a:p>
          <a:p>
            <a:r>
              <a:rPr lang="en-US" smtClean="0"/>
              <a:t>Dalton said:</a:t>
            </a:r>
          </a:p>
          <a:p>
            <a:r>
              <a:rPr lang="en-US" smtClean="0"/>
              <a:t>Modern theory states:</a:t>
            </a:r>
          </a:p>
          <a:p>
            <a:r>
              <a:rPr lang="en-US" smtClean="0"/>
              <a:t>Atoms cannot be subdivided, created, or destroyed</a:t>
            </a:r>
          </a:p>
          <a:p>
            <a:endParaRPr lang="en-US" smtClean="0"/>
          </a:p>
          <a:p>
            <a:r>
              <a:rPr lang="en-US" smtClean="0"/>
              <a:t>Atoms cannot be subdivided, created, or destroyed in ordinary chemical reactions. However, these changes CAN occur in nuclear reactions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Modern Atomic Theory #2</a:t>
            </a:r>
          </a:p>
          <a:p>
            <a:r>
              <a:rPr lang="en-US" smtClean="0"/>
              <a:t>Dalton said:</a:t>
            </a:r>
          </a:p>
          <a:p>
            <a:r>
              <a:rPr lang="en-US" smtClean="0"/>
              <a:t>Modern theory states:</a:t>
            </a:r>
          </a:p>
          <a:p>
            <a:r>
              <a:rPr lang="en-US" smtClean="0"/>
              <a:t>Atoms cannot be subdivided, created, or destroyed</a:t>
            </a:r>
          </a:p>
          <a:p>
            <a:endParaRPr lang="en-US" smtClean="0"/>
          </a:p>
          <a:p>
            <a:r>
              <a:rPr lang="en-US" smtClean="0"/>
              <a:t>Atoms cannot be subdivided, created, or destroyed in ordinary chemical reactions. However, these changes CAN occur in nuclear reactions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48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Discovery of the Electron</a:t>
            </a:r>
          </a:p>
          <a:p>
            <a:r>
              <a:rPr lang="en-US" smtClean="0"/>
              <a:t>In 1897, J.J. Thomson used a cathode ray tube to deduce the presence of a negatively charged particle.</a:t>
            </a:r>
          </a:p>
          <a:p>
            <a:r>
              <a:rPr lang="en-US" smtClean="0"/>
              <a:t>Cathode ray tubes pass electricity through a gas that is contained at a very low pressure.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Discovery of the Electron</a:t>
            </a:r>
          </a:p>
          <a:p>
            <a:r>
              <a:rPr lang="en-US" smtClean="0"/>
              <a:t>In 1897, J.J. Thomson used a cathode ray tube to deduce the presence of a negatively charged particle.</a:t>
            </a:r>
          </a:p>
          <a:p>
            <a:r>
              <a:rPr lang="en-US" smtClean="0"/>
              <a:t>Cathode ray tubes pass electricity through a gas that is contained at a very low pressure.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43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Thomson’s Atomic Model</a:t>
            </a:r>
          </a:p>
          <a:p>
            <a:r>
              <a:rPr lang="en-US" smtClean="0"/>
              <a:t>Thomson believed that the electrons were like plums embedded in a positively charged “pudding,” thus it was called the “plum pudding” model.</a:t>
            </a:r>
          </a:p>
          <a:p>
            <a:r>
              <a:rPr lang="en-US" smtClean="0"/>
              <a:t>J.J. Thomson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Thomson’s Atomic Model</a:t>
            </a:r>
          </a:p>
          <a:p>
            <a:r>
              <a:rPr lang="en-US" smtClean="0"/>
              <a:t>Thomson believed that the electrons were like plums embedded in a positively charged “pudding,” thus it was called the “plum pudding” model.</a:t>
            </a:r>
          </a:p>
          <a:p>
            <a:r>
              <a:rPr lang="en-US" smtClean="0"/>
              <a:t>J.J. Thomson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7764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Mass of the Electron</a:t>
            </a:r>
          </a:p>
          <a:p>
            <a:r>
              <a:rPr lang="en-US" smtClean="0"/>
              <a:t>1909 – Robert Millikan determines the mass of the electron.</a:t>
            </a:r>
          </a:p>
          <a:p>
            <a:r>
              <a:rPr lang="en-US" smtClean="0"/>
              <a:t>The oil drop apparatus</a:t>
            </a:r>
          </a:p>
          <a:p>
            <a:r>
              <a:rPr lang="en-US" smtClean="0"/>
              <a:t>Mass of the electron is </a:t>
            </a:r>
          </a:p>
          <a:p>
            <a:r>
              <a:rPr lang="en-US" smtClean="0"/>
              <a:t>9.109 x 10-31 kg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Mass of the Electron</a:t>
            </a:r>
          </a:p>
          <a:p>
            <a:r>
              <a:rPr lang="en-US" smtClean="0"/>
              <a:t>1909 – Robert Millikan determines the mass of the electron.</a:t>
            </a:r>
          </a:p>
          <a:p>
            <a:r>
              <a:rPr lang="en-US" smtClean="0"/>
              <a:t>The oil drop apparatus</a:t>
            </a:r>
          </a:p>
          <a:p>
            <a:r>
              <a:rPr lang="en-US" smtClean="0"/>
              <a:t>Mass of the electron is </a:t>
            </a:r>
          </a:p>
          <a:p>
            <a:r>
              <a:rPr lang="en-US" smtClean="0"/>
              <a:t>9.109 x 10-31 kg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50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5E72EA-AC38-4DBC-ACE2-46835A3C8AF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DDD12-B43E-49FF-8327-ACF7FF7B382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EC053-C628-4E1F-9EB4-6BCE5101530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C74831-5E6D-4F0A-8070-26A54ABD152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FBCC7-0497-4945-B12B-C7C23CC9E17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C3E86-F23E-4452-BD4D-C6CCAEA7202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04C91-46B0-47CC-BEF1-4988FFD4D1C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0B90-7AE6-486D-BC38-F61C0200494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34E71-AE87-49C4-8CAF-BFCF7F3F66B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5038F-8F87-43F7-86DD-A883FDEF27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C29CA-8BC5-41B6-8204-9EEDE39891C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B20D7-B492-4C56-A475-582259B0E82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D8F5E-7024-4890-A51C-DC01E041500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B8DBC-24C4-48BD-B5C1-A7859213B1D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61CFA4-8075-4EA0-A682-85CA18295FA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1D4676-503D-4FB7-9CAA-0825005D024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7E7BF-457C-4BE0-874C-B9E24E4F97D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0CEBC-63B1-468A-8EFF-20549604326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0CC2A-7312-4084-874F-46BD064D25D6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76BC9-DD38-432F-A663-887AB822CB1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70EA2-C8C4-4FF0-A1A5-27D6DF4D041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E1964-8B72-4EF0-ADFD-246D33F6223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5583C5EB-D8B5-430B-B033-905C752E981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6F435845-91E5-4C9C-BB0B-7A99CF87331A}" type="slidenum">
              <a:rPr lang="en-US"/>
              <a:pPr/>
              <a:t>‹№›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lab-initio.com/screen_res/nz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09600"/>
            <a:ext cx="7848600" cy="6030903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153400" cy="914400"/>
          </a:xfrm>
        </p:spPr>
        <p:txBody>
          <a:bodyPr/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Atomic Structure</a:t>
            </a:r>
            <a:endParaRPr 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75907" y="6581001"/>
            <a:ext cx="2868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Image courtesy of www.lab-initio.com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Conclusions from the Study of the Electron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441325" y="1646238"/>
            <a:ext cx="8016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/>
              <a:t> 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Cathode rays have identical properties regardless of the element used to produce them. All elements must contain identically charged electrons.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Atoms are neutral, so there must be positive particles in the atom to balance the negative charge of the electrons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Electrons have so little mass that atoms must contain other particles that account for most of the mass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Rutherford’s Gold Foil Experiment</a:t>
            </a:r>
          </a:p>
        </p:txBody>
      </p:sp>
      <p:pic>
        <p:nvPicPr>
          <p:cNvPr id="57347" name="Picture 3" descr="ruthex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066800"/>
            <a:ext cx="8077200" cy="2624138"/>
          </a:xfrm>
          <a:prstGeom prst="rect">
            <a:avLst/>
          </a:prstGeom>
          <a:noFill/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746125" y="4008438"/>
            <a:ext cx="77882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Alpha particles are helium nuclei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Particles were fired at a thin sheet of gold foil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 Particle hits on the detecting screen (film) are recorded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Try it Yourself!</a:t>
            </a: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778827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accent3">
                    <a:lumMod val="10000"/>
                  </a:schemeClr>
                </a:solidFill>
                <a:cs typeface="Arial" charset="0"/>
              </a:rPr>
              <a:t>In the following pictures, there is a target hidden by a cloud. To figure out the shape of the target, we shot some beams into the cloud and recorded where the beams came out. Can you figure out the shape of the target? 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895600"/>
            <a:ext cx="22955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2895600"/>
            <a:ext cx="22193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81000"/>
            <a:ext cx="4343400" cy="6096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Answers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600200" y="1371600"/>
            <a:ext cx="176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Target #1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5562600" y="1371600"/>
            <a:ext cx="176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Target #2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057400"/>
            <a:ext cx="24479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133600"/>
            <a:ext cx="21907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Rutherford’s Findings</a:t>
            </a:r>
          </a:p>
        </p:txBody>
      </p:sp>
      <p:pic>
        <p:nvPicPr>
          <p:cNvPr id="60419" name="Picture 3" descr="ruther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133600"/>
            <a:ext cx="2687638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3352800" y="4495800"/>
            <a:ext cx="551144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The nucleus is small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The nucleus is dense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The nucleus is positively charged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762000" y="838200"/>
            <a:ext cx="7772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Most of the particles passed right through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A few particles were deflected</a:t>
            </a:r>
          </a:p>
          <a:p>
            <a:pPr>
              <a:buClr>
                <a:srgbClr val="0066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VERY FEW were greatly deflected</a:t>
            </a:r>
          </a:p>
        </p:txBody>
      </p:sp>
      <p:sp>
        <p:nvSpPr>
          <p:cNvPr id="60422" name="AutoShape 6"/>
          <p:cNvSpPr>
            <a:spLocks noChangeArrowheads="1"/>
          </p:cNvSpPr>
          <p:nvPr/>
        </p:nvSpPr>
        <p:spPr bwMode="auto">
          <a:xfrm>
            <a:off x="3048000" y="2286000"/>
            <a:ext cx="5638800" cy="1066800"/>
          </a:xfrm>
          <a:prstGeom prst="wedgeRoundRectCallout">
            <a:avLst>
              <a:gd name="adj1" fmla="val -76165"/>
              <a:gd name="adj2" fmla="val 84274"/>
              <a:gd name="adj3" fmla="val 16667"/>
            </a:avLst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2400" b="1" dirty="0">
                <a:solidFill>
                  <a:srgbClr val="333333"/>
                </a:solidFill>
              </a:rPr>
              <a:t>“Like howitzer shells bouncing off of tissue paper!”</a:t>
            </a:r>
          </a:p>
          <a:p>
            <a:pPr algn="ctr"/>
            <a:endParaRPr lang="en-US" sz="2400" b="1" dirty="0"/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3184525" y="3932238"/>
            <a:ext cx="192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Conclusions: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build="p" autoUpdateAnimBg="0"/>
      <p:bldP spid="60421" grpId="0" build="p" autoUpdateAnimBg="0"/>
      <p:bldP spid="60422" grpId="0" animBg="1" autoUpdateAnimBg="0"/>
      <p:bldP spid="6042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Atomic Particles</a:t>
            </a:r>
          </a:p>
        </p:txBody>
      </p:sp>
      <p:graphicFrame>
        <p:nvGraphicFramePr>
          <p:cNvPr id="61443" name="Group 3"/>
          <p:cNvGraphicFramePr>
            <a:graphicFrameLocks noGrp="1"/>
          </p:cNvGraphicFramePr>
          <p:nvPr/>
        </p:nvGraphicFramePr>
        <p:xfrm>
          <a:off x="609600" y="1397000"/>
          <a:ext cx="7924800" cy="26822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84020"/>
                <a:gridCol w="1584960"/>
                <a:gridCol w="2674620"/>
                <a:gridCol w="19812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Particle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Charge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Mass (kg)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Location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Electron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-1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9.109 x 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-31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Electron cloud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Proton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+1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1.673 x 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-27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Nucleus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Neutron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1.675 x 10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-27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Nucleus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3505200" cy="11430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The Atomic Scale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52400" y="1676400"/>
            <a:ext cx="42068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3">
                    <a:lumMod val="10000"/>
                  </a:schemeClr>
                </a:solidFill>
              </a:rPr>
              <a:t>Most of the mass of the atom is in the nucleus (protons and neutrons)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chemeClr val="accent3">
                    <a:lumMod val="10000"/>
                  </a:schemeClr>
                </a:solidFill>
              </a:rPr>
              <a:t> Electrons are found outside of the nucleus (the electron cloud)</a:t>
            </a:r>
          </a:p>
          <a:p>
            <a:pPr>
              <a:buClr>
                <a:srgbClr val="4D4D4D"/>
              </a:buClr>
              <a:buFont typeface="Wingdings" pitchFamily="2" charset="2"/>
              <a:buChar char="§"/>
            </a:pPr>
            <a:r>
              <a:rPr lang="en-US" b="1" dirty="0">
                <a:solidFill>
                  <a:schemeClr val="accent3">
                    <a:lumMod val="10000"/>
                  </a:schemeClr>
                </a:solidFill>
              </a:rPr>
              <a:t> Most of the volume of the atom is empty space</a:t>
            </a:r>
          </a:p>
        </p:txBody>
      </p:sp>
      <p:pic>
        <p:nvPicPr>
          <p:cNvPr id="7170" name="Picture 2" descr="http://upload.wikimedia.org/wikipedia/commons/thumb/2/23/Helium_atom_QM.svg/500px-Helium_atom_QM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1000"/>
            <a:ext cx="4762500" cy="47815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181600" y="609600"/>
            <a:ext cx="1689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10000"/>
                  </a:schemeClr>
                </a:solidFill>
              </a:rPr>
              <a:t>Helium-4</a:t>
            </a:r>
            <a:endParaRPr lang="en-US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400" y="6334780"/>
            <a:ext cx="3657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10000"/>
                  </a:schemeClr>
                </a:solidFill>
              </a:rPr>
              <a:t>Image</a:t>
            </a:r>
            <a:r>
              <a:rPr lang="en-US" sz="1400" dirty="0" smtClean="0">
                <a:solidFill>
                  <a:schemeClr val="accent3">
                    <a:lumMod val="10000"/>
                  </a:schemeClr>
                </a:solidFill>
              </a:rPr>
              <a:t>: User </a:t>
            </a:r>
            <a:r>
              <a:rPr lang="en-US" sz="1400" dirty="0" err="1" smtClean="0">
                <a:solidFill>
                  <a:schemeClr val="accent3">
                    <a:lumMod val="10000"/>
                  </a:schemeClr>
                </a:solidFill>
              </a:rPr>
              <a:t>Yzmo</a:t>
            </a:r>
            <a:r>
              <a:rPr lang="en-US" sz="1400" dirty="0" smtClean="0">
                <a:solidFill>
                  <a:schemeClr val="accent3">
                    <a:lumMod val="1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5">
                    <a:lumMod val="10000"/>
                  </a:schemeClr>
                </a:solidFill>
              </a:rPr>
              <a:t>Wikimedia Commons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8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038600" cy="5334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About Quarks…</a:t>
            </a: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28600" y="838200"/>
            <a:ext cx="8610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Protons and neutrons are </a:t>
            </a:r>
            <a:r>
              <a:rPr lang="en-US" sz="2400" b="1" u="sng" dirty="0">
                <a:solidFill>
                  <a:schemeClr val="accent5">
                    <a:lumMod val="10000"/>
                  </a:schemeClr>
                </a:solidFill>
              </a:rPr>
              <a:t>NOT</a:t>
            </a:r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 fundamental particles.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52400" y="2209800"/>
            <a:ext cx="6400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Protons are made of two “up” quarks and one “down” quark.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152400" y="4267200"/>
            <a:ext cx="6172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Neutrons are made of one “up” quark and two “down” quarks.</a:t>
            </a:r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219200" y="5638800"/>
            <a:ext cx="6553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Quarks are held </a:t>
            </a:r>
            <a:r>
              <a:rPr lang="en-US" sz="2400" b="1" dirty="0" smtClean="0">
                <a:solidFill>
                  <a:schemeClr val="accent5">
                    <a:lumMod val="10000"/>
                  </a:schemeClr>
                </a:solidFill>
              </a:rPr>
              <a:t>together by </a:t>
            </a:r>
            <a:r>
              <a:rPr lang="en-US" sz="2400" b="1" dirty="0">
                <a:solidFill>
                  <a:schemeClr val="accent5">
                    <a:lumMod val="10000"/>
                  </a:schemeClr>
                </a:solidFill>
              </a:rPr>
              <a:t>“gluons”</a:t>
            </a:r>
          </a:p>
        </p:txBody>
      </p:sp>
      <p:pic>
        <p:nvPicPr>
          <p:cNvPr id="6146" name="Picture 2" descr="http://upload.wikimedia.org/wikipedia/commons/thumb/9/92/Quark_structure_proton.svg/200px-Quark_structure_proton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371600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://upload.wikimedia.org/wikipedia/commons/thumb/8/81/Quark_structure_neutron.svg/200px-Quark_structure_neutron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581400"/>
            <a:ext cx="22860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5124951" y="6334780"/>
            <a:ext cx="4019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10000"/>
                  </a:schemeClr>
                </a:solidFill>
              </a:rPr>
              <a:t>Images: Arpad Horvath, Wikimedia Commons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utoUpdateAnimBg="0"/>
      <p:bldP spid="64518" grpId="0" autoUpdateAnimBg="0"/>
      <p:bldP spid="64519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96200" cy="5334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Isotopes</a:t>
            </a:r>
            <a:endParaRPr lang="en-US" sz="2800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533400" y="838200"/>
            <a:ext cx="861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Isotopes are atoms of the same element having different masses due to varying numbers of neutrons.</a:t>
            </a:r>
          </a:p>
        </p:txBody>
      </p:sp>
      <p:graphicFrame>
        <p:nvGraphicFramePr>
          <p:cNvPr id="66564" name="Group 4"/>
          <p:cNvGraphicFramePr>
            <a:graphicFrameLocks noGrp="1"/>
          </p:cNvGraphicFramePr>
          <p:nvPr/>
        </p:nvGraphicFramePr>
        <p:xfrm>
          <a:off x="762000" y="1752600"/>
          <a:ext cx="7620000" cy="4315143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828800"/>
                <a:gridCol w="1143000"/>
                <a:gridCol w="1447800"/>
                <a:gridCol w="1371600"/>
                <a:gridCol w="1828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Isotope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Protons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Electrons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Nucleus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Hydrogen–1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protium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5">
                            <a:lumMod val="1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0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Hydrogen-2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(deuterium)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Hydrogen-3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(tritium)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6596" name="Picture 36" descr="H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51688" y="2438400"/>
            <a:ext cx="696912" cy="731838"/>
          </a:xfrm>
          <a:prstGeom prst="rect">
            <a:avLst/>
          </a:prstGeom>
          <a:noFill/>
        </p:spPr>
      </p:pic>
      <p:pic>
        <p:nvPicPr>
          <p:cNvPr id="66597" name="Picture 37" descr="H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581400"/>
            <a:ext cx="982663" cy="868363"/>
          </a:xfrm>
          <a:prstGeom prst="rect">
            <a:avLst/>
          </a:prstGeom>
          <a:noFill/>
        </p:spPr>
      </p:pic>
      <p:pic>
        <p:nvPicPr>
          <p:cNvPr id="66598" name="Picture 38" descr="H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4724400"/>
            <a:ext cx="1165225" cy="117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6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6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0"/>
            <a:ext cx="3962400" cy="685800"/>
          </a:xfrm>
          <a:noFill/>
          <a:ln/>
        </p:spPr>
        <p:txBody>
          <a:bodyPr lIns="90488" tIns="44450" rIns="90488" bIns="44450"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Atomic Masses</a:t>
            </a:r>
          </a:p>
        </p:txBody>
      </p:sp>
      <p:graphicFrame>
        <p:nvGraphicFramePr>
          <p:cNvPr id="49155" name="Group 3"/>
          <p:cNvGraphicFramePr>
            <a:graphicFrameLocks noGrp="1"/>
          </p:cNvGraphicFramePr>
          <p:nvPr/>
        </p:nvGraphicFramePr>
        <p:xfrm>
          <a:off x="990600" y="1524000"/>
          <a:ext cx="7239000" cy="38100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600200"/>
                <a:gridCol w="1295400"/>
                <a:gridCol w="2362200"/>
                <a:gridCol w="1981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Isotope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Symbol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Composition of the nucleus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mic Sans MS" pitchFamily="66" charset="0"/>
                        </a:rPr>
                        <a:t>% in nature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Carbon-12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12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6 protons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6 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98.89%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Carbon-13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13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6 protons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7 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1.11%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Carbon-14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14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6 protons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8 neutrons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&lt;0.01%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182" name="Text Box 30"/>
          <p:cNvSpPr txBox="1">
            <a:spLocks noChangeArrowheads="1"/>
          </p:cNvSpPr>
          <p:nvPr/>
        </p:nvSpPr>
        <p:spPr bwMode="auto">
          <a:xfrm>
            <a:off x="746125" y="609600"/>
            <a:ext cx="74072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Atomic mass is the </a:t>
            </a:r>
            <a:r>
              <a:rPr lang="en-US" sz="2400" b="1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of all the naturally isotopes of that element.</a:t>
            </a:r>
          </a:p>
        </p:txBody>
      </p:sp>
      <p:sp>
        <p:nvSpPr>
          <p:cNvPr id="49183" name="Text Box 31"/>
          <p:cNvSpPr txBox="1">
            <a:spLocks noChangeArrowheads="1"/>
          </p:cNvSpPr>
          <p:nvPr/>
        </p:nvSpPr>
        <p:spPr bwMode="auto">
          <a:xfrm>
            <a:off x="4724400" y="5562600"/>
            <a:ext cx="3548063" cy="588962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75000"/>
                  </a:schemeClr>
                </a:solidFill>
              </a:rPr>
              <a:t>Carbon = 12.011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49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8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0"/>
            <a:ext cx="5791200" cy="533400"/>
          </a:xfrm>
        </p:spPr>
        <p:txBody>
          <a:bodyPr/>
          <a:lstStyle/>
          <a:p>
            <a:r>
              <a:rPr lang="en-US" sz="3200">
                <a:solidFill>
                  <a:schemeClr val="accent4">
                    <a:lumMod val="10000"/>
                  </a:schemeClr>
                </a:solidFill>
              </a:rPr>
              <a:t>Chemistry Timeline #1</a:t>
            </a:r>
          </a:p>
        </p:txBody>
      </p:sp>
      <p:sp>
        <p:nvSpPr>
          <p:cNvPr id="75784" name="Line 8"/>
          <p:cNvSpPr>
            <a:spLocks noChangeShapeType="1"/>
          </p:cNvSpPr>
          <p:nvPr/>
        </p:nvSpPr>
        <p:spPr bwMode="auto">
          <a:xfrm>
            <a:off x="1974850" y="1731963"/>
            <a:ext cx="1825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788" name="Rectangle 12"/>
          <p:cNvSpPr>
            <a:spLocks noChangeArrowheads="1"/>
          </p:cNvSpPr>
          <p:nvPr/>
        </p:nvSpPr>
        <p:spPr bwMode="auto">
          <a:xfrm>
            <a:off x="990600" y="381000"/>
            <a:ext cx="6781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B.C.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None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400 B.C. Demokritos and Leucippos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use the term "atomos”	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914400" y="2133600"/>
            <a:ext cx="6400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43000" algn="l"/>
              </a:tabLst>
            </a:pP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1500's</a:t>
            </a:r>
            <a:endParaRPr lang="en-US" sz="1600" dirty="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v"/>
              <a:tabLst>
                <a:tab pos="1143000" algn="l"/>
              </a:tabLst>
            </a:pP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Georg Bauer: systematic metallurgy</a:t>
            </a:r>
          </a:p>
          <a:p>
            <a:pPr eaLnBrk="0" hangingPunct="0">
              <a:buFont typeface="Wingdings" pitchFamily="2" charset="2"/>
              <a:buChar char="v"/>
              <a:tabLst>
                <a:tab pos="1143000" algn="l"/>
              </a:tabLst>
            </a:pP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Paracelsus: medicinal application of minerals</a:t>
            </a:r>
            <a:endParaRPr lang="en-US" sz="1600" dirty="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tabLst>
                <a:tab pos="1143000" algn="l"/>
              </a:tabLst>
            </a:pPr>
            <a:endParaRPr lang="en-US" sz="1600" dirty="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75790" name="Rectangle 14"/>
          <p:cNvSpPr>
            <a:spLocks noChangeArrowheads="1"/>
          </p:cNvSpPr>
          <p:nvPr/>
        </p:nvSpPr>
        <p:spPr bwMode="auto">
          <a:xfrm>
            <a:off x="533400" y="3657600"/>
            <a:ext cx="8305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7200"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1600's			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457200">
              <a:buFont typeface="Wingdings" pitchFamily="2" charset="2"/>
              <a:buNone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Robert Boyle:</a:t>
            </a:r>
            <a:r>
              <a:rPr lang="en-US" sz="1600" i="1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The Skeptical Chemist.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Quantitative experimentation,  identification of    </a:t>
            </a:r>
          </a:p>
          <a:p>
            <a:pPr indent="457200"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elements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457200" eaLnBrk="0" hangingPunct="0">
              <a:tabLst>
                <a:tab pos="1143000" algn="l"/>
              </a:tabLst>
            </a:pP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914400" y="5029200"/>
            <a:ext cx="73914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8600"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1700s'			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228600"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Georg Stahl: Phlogiston Theory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228600" eaLnBrk="0" hangingPunct="0">
              <a:buFont typeface="Wingdings" pitchFamily="2" charset="2"/>
              <a:buChar char="Ø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Joseph Priestly: Discovery of oxygen 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228600"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Antoine Lavoisier: The role of oxygen in combustion, law of conservation of  </a:t>
            </a:r>
          </a:p>
          <a:p>
            <a:pPr indent="228600" eaLnBrk="0" hangingPunct="0">
              <a:buFont typeface="Wingdings" pitchFamily="2" charset="2"/>
              <a:buNone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mass, first modern chemistry textbook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indent="228600" eaLnBrk="0" hangingPunct="0">
              <a:tabLst>
                <a:tab pos="1143000" algn="l"/>
              </a:tabLst>
            </a:pP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75795" name="Line 19"/>
          <p:cNvSpPr>
            <a:spLocks noChangeShapeType="1"/>
          </p:cNvSpPr>
          <p:nvPr/>
        </p:nvSpPr>
        <p:spPr bwMode="auto">
          <a:xfrm>
            <a:off x="533400" y="4572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2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796" name="Rectangle 20"/>
          <p:cNvSpPr>
            <a:spLocks noChangeArrowheads="1"/>
          </p:cNvSpPr>
          <p:nvPr/>
        </p:nvSpPr>
        <p:spPr bwMode="auto">
          <a:xfrm>
            <a:off x="457200" y="11430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43000" algn="l"/>
              </a:tabLst>
            </a:pPr>
            <a:r>
              <a:rPr lang="en-US">
                <a:solidFill>
                  <a:schemeClr val="accent4">
                    <a:lumMod val="10000"/>
                  </a:schemeClr>
                </a:solidFill>
                <a:latin typeface="Arial" charset="0"/>
                <a:sym typeface="Wingdings 3" pitchFamily="18" charset="2"/>
              </a:rPr>
              <a:t></a:t>
            </a:r>
            <a:r>
              <a:rPr lang="en-US" sz="18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    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2000 years of Alchemy	</a:t>
            </a:r>
          </a:p>
        </p:txBody>
      </p:sp>
      <p:sp>
        <p:nvSpPr>
          <p:cNvPr id="75797" name="Line 21"/>
          <p:cNvSpPr>
            <a:spLocks noChangeShapeType="1"/>
          </p:cNvSpPr>
          <p:nvPr/>
        </p:nvSpPr>
        <p:spPr bwMode="auto">
          <a:xfrm>
            <a:off x="685800" y="457200"/>
            <a:ext cx="0" cy="45720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798" name="Line 22"/>
          <p:cNvSpPr>
            <a:spLocks noChangeShapeType="1"/>
          </p:cNvSpPr>
          <p:nvPr/>
        </p:nvSpPr>
        <p:spPr bwMode="auto">
          <a:xfrm>
            <a:off x="685800" y="1905000"/>
            <a:ext cx="0" cy="4572000"/>
          </a:xfrm>
          <a:prstGeom prst="line">
            <a:avLst/>
          </a:prstGeom>
          <a:noFill/>
          <a:ln w="38100">
            <a:solidFill>
              <a:schemeClr val="accent3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800" name="Line 24"/>
          <p:cNvSpPr>
            <a:spLocks noChangeShapeType="1"/>
          </p:cNvSpPr>
          <p:nvPr/>
        </p:nvSpPr>
        <p:spPr bwMode="auto">
          <a:xfrm>
            <a:off x="533400" y="19050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801" name="Line 25"/>
          <p:cNvSpPr>
            <a:spLocks noChangeShapeType="1"/>
          </p:cNvSpPr>
          <p:nvPr/>
        </p:nvSpPr>
        <p:spPr bwMode="auto">
          <a:xfrm>
            <a:off x="533400" y="914400"/>
            <a:ext cx="304800" cy="0"/>
          </a:xfrm>
          <a:prstGeom prst="line">
            <a:avLst/>
          </a:prstGeom>
          <a:noFill/>
          <a:ln w="38100">
            <a:solidFill>
              <a:schemeClr val="accent3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802" name="Line 26"/>
          <p:cNvSpPr>
            <a:spLocks noChangeShapeType="1"/>
          </p:cNvSpPr>
          <p:nvPr/>
        </p:nvSpPr>
        <p:spPr bwMode="auto">
          <a:xfrm>
            <a:off x="533400" y="34290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803" name="Line 27"/>
          <p:cNvSpPr>
            <a:spLocks noChangeShapeType="1"/>
          </p:cNvSpPr>
          <p:nvPr/>
        </p:nvSpPr>
        <p:spPr bwMode="auto">
          <a:xfrm>
            <a:off x="533400" y="49530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5805" name="Line 29"/>
          <p:cNvSpPr>
            <a:spLocks noChangeShapeType="1"/>
          </p:cNvSpPr>
          <p:nvPr/>
        </p:nvSpPr>
        <p:spPr bwMode="auto">
          <a:xfrm>
            <a:off x="533400" y="6477000"/>
            <a:ext cx="304800" cy="0"/>
          </a:xfrm>
          <a:prstGeom prst="line">
            <a:avLst/>
          </a:prstGeom>
          <a:noFill/>
          <a:ln w="38100">
            <a:solidFill>
              <a:srgbClr val="3333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5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5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5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5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57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57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57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757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8" grpId="0"/>
      <p:bldP spid="75789" grpId="0" build="p"/>
      <p:bldP spid="75790" grpId="0"/>
      <p:bldP spid="75791" grpId="0" uiExpand="1" build="p"/>
      <p:bldP spid="757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rgbClr val="333333"/>
                </a:solidFill>
              </a:rPr>
              <a:t>Atomic Number</a:t>
            </a: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762000" y="1066800"/>
            <a:ext cx="7924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333333"/>
                </a:solidFill>
              </a:rPr>
              <a:t>Atomic number (</a:t>
            </a:r>
            <a:r>
              <a:rPr lang="en-US" sz="3200" b="1" dirty="0">
                <a:solidFill>
                  <a:srgbClr val="C00000"/>
                </a:solidFill>
              </a:rPr>
              <a:t>Z</a:t>
            </a:r>
            <a:r>
              <a:rPr lang="en-US" sz="3200" b="1" dirty="0">
                <a:solidFill>
                  <a:srgbClr val="333333"/>
                </a:solidFill>
              </a:rPr>
              <a:t>) of an element is the number of protons in the nucleus of each atom of that element.</a:t>
            </a:r>
          </a:p>
        </p:txBody>
      </p:sp>
      <p:graphicFrame>
        <p:nvGraphicFramePr>
          <p:cNvPr id="65540" name="Group 4"/>
          <p:cNvGraphicFramePr>
            <a:graphicFrameLocks noGrp="1"/>
          </p:cNvGraphicFramePr>
          <p:nvPr/>
        </p:nvGraphicFramePr>
        <p:xfrm>
          <a:off x="762000" y="2971800"/>
          <a:ext cx="7620000" cy="2103120"/>
        </p:xfrm>
        <a:graphic>
          <a:graphicData uri="http://schemas.openxmlformats.org/drawingml/2006/table">
            <a:tbl>
              <a:tblPr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540000"/>
                <a:gridCol w="2540000"/>
                <a:gridCol w="25400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Element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# of protons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omic Sans MS" pitchFamily="66" charset="0"/>
                        </a:rPr>
                        <a:t>Atomic # (Z)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Carbon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Phosphorus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Gold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79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omic Sans MS" pitchFamily="66" charset="0"/>
                        </a:rPr>
                        <a:t>79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7772400" cy="609600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10000"/>
                  </a:schemeClr>
                </a:solidFill>
              </a:rPr>
              <a:t>Mass Number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7467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4">
                    <a:lumMod val="10000"/>
                  </a:schemeClr>
                </a:solidFill>
              </a:rPr>
              <a:t>Mass number is the number of protons and neutrons in the nucleus of an isotope.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438400" y="2286000"/>
            <a:ext cx="403507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# = p</a:t>
            </a:r>
            <a:r>
              <a:rPr lang="en-US" sz="3200" b="1" baseline="30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32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+  n</a:t>
            </a:r>
            <a:r>
              <a:rPr lang="en-US" sz="3200" b="1" baseline="300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</a:p>
        </p:txBody>
      </p:sp>
      <p:graphicFrame>
        <p:nvGraphicFramePr>
          <p:cNvPr id="67589" name="Group 5"/>
          <p:cNvGraphicFramePr>
            <a:graphicFrameLocks noGrp="1"/>
          </p:cNvGraphicFramePr>
          <p:nvPr/>
        </p:nvGraphicFramePr>
        <p:xfrm>
          <a:off x="685800" y="3048000"/>
          <a:ext cx="8001000" cy="22098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657600"/>
                <a:gridCol w="990600"/>
                <a:gridCol w="914400"/>
                <a:gridCol w="914400"/>
                <a:gridCol w="1524000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Nuclide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p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n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e</a:t>
                      </a:r>
                      <a:r>
                        <a:rPr kumimoji="0" lang="en-US" sz="2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Mass #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Oxygen -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           -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33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                - 31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</a:rPr>
                        <a:t>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7621" name="Text Box 37"/>
          <p:cNvSpPr txBox="1">
            <a:spLocks noChangeArrowheads="1"/>
          </p:cNvSpPr>
          <p:nvPr/>
        </p:nvSpPr>
        <p:spPr bwMode="auto">
          <a:xfrm>
            <a:off x="4648200" y="3657600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7622" name="Text Box 38"/>
          <p:cNvSpPr txBox="1">
            <a:spLocks noChangeArrowheads="1"/>
          </p:cNvSpPr>
          <p:nvPr/>
        </p:nvSpPr>
        <p:spPr bwMode="auto">
          <a:xfrm>
            <a:off x="6477000" y="36576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67623" name="Text Box 39"/>
          <p:cNvSpPr txBox="1">
            <a:spLocks noChangeArrowheads="1"/>
          </p:cNvSpPr>
          <p:nvPr/>
        </p:nvSpPr>
        <p:spPr bwMode="auto">
          <a:xfrm>
            <a:off x="7467600" y="36576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67624" name="Text Box 40"/>
          <p:cNvSpPr txBox="1">
            <a:spLocks noChangeArrowheads="1"/>
          </p:cNvSpPr>
          <p:nvPr/>
        </p:nvSpPr>
        <p:spPr bwMode="auto">
          <a:xfrm>
            <a:off x="2057400" y="36576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67625" name="Text Box 41"/>
          <p:cNvSpPr txBox="1">
            <a:spLocks noChangeArrowheads="1"/>
          </p:cNvSpPr>
          <p:nvPr/>
        </p:nvSpPr>
        <p:spPr bwMode="auto">
          <a:xfrm>
            <a:off x="685800" y="4191000"/>
            <a:ext cx="127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Arsenic</a:t>
            </a:r>
          </a:p>
        </p:txBody>
      </p:sp>
      <p:sp>
        <p:nvSpPr>
          <p:cNvPr id="67626" name="Text Box 42"/>
          <p:cNvSpPr txBox="1">
            <a:spLocks noChangeArrowheads="1"/>
          </p:cNvSpPr>
          <p:nvPr/>
        </p:nvSpPr>
        <p:spPr bwMode="auto">
          <a:xfrm>
            <a:off x="2133600" y="41910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75</a:t>
            </a:r>
          </a:p>
        </p:txBody>
      </p:sp>
      <p:sp>
        <p:nvSpPr>
          <p:cNvPr id="67627" name="Text Box 43"/>
          <p:cNvSpPr txBox="1">
            <a:spLocks noChangeArrowheads="1"/>
          </p:cNvSpPr>
          <p:nvPr/>
        </p:nvSpPr>
        <p:spPr bwMode="auto">
          <a:xfrm>
            <a:off x="6400800" y="41910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33</a:t>
            </a:r>
          </a:p>
        </p:txBody>
      </p:sp>
      <p:sp>
        <p:nvSpPr>
          <p:cNvPr id="67628" name="Text Box 44"/>
          <p:cNvSpPr txBox="1">
            <a:spLocks noChangeArrowheads="1"/>
          </p:cNvSpPr>
          <p:nvPr/>
        </p:nvSpPr>
        <p:spPr bwMode="auto">
          <a:xfrm>
            <a:off x="7467600" y="41910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75</a:t>
            </a:r>
          </a:p>
        </p:txBody>
      </p:sp>
      <p:sp>
        <p:nvSpPr>
          <p:cNvPr id="67629" name="Text Box 45"/>
          <p:cNvSpPr txBox="1">
            <a:spLocks noChangeArrowheads="1"/>
          </p:cNvSpPr>
          <p:nvPr/>
        </p:nvSpPr>
        <p:spPr bwMode="auto">
          <a:xfrm>
            <a:off x="685800" y="46482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Phosphorus</a:t>
            </a:r>
          </a:p>
        </p:txBody>
      </p:sp>
      <p:sp>
        <p:nvSpPr>
          <p:cNvPr id="67630" name="Text Box 46"/>
          <p:cNvSpPr txBox="1">
            <a:spLocks noChangeArrowheads="1"/>
          </p:cNvSpPr>
          <p:nvPr/>
        </p:nvSpPr>
        <p:spPr bwMode="auto">
          <a:xfrm>
            <a:off x="6400800" y="47244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67631" name="Text Box 47"/>
          <p:cNvSpPr txBox="1">
            <a:spLocks noChangeArrowheads="1"/>
          </p:cNvSpPr>
          <p:nvPr/>
        </p:nvSpPr>
        <p:spPr bwMode="auto">
          <a:xfrm>
            <a:off x="7467600" y="47244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31</a:t>
            </a:r>
          </a:p>
        </p:txBody>
      </p:sp>
      <p:sp>
        <p:nvSpPr>
          <p:cNvPr id="67632" name="Text Box 48"/>
          <p:cNvSpPr txBox="1">
            <a:spLocks noChangeArrowheads="1"/>
          </p:cNvSpPr>
          <p:nvPr/>
        </p:nvSpPr>
        <p:spPr bwMode="auto">
          <a:xfrm>
            <a:off x="5486400" y="4724400"/>
            <a:ext cx="55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67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67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67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67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67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67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67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7" dur="500"/>
                                        <p:tgtEl>
                                          <p:spTgt spid="67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2" dur="500"/>
                                        <p:tgtEl>
                                          <p:spTgt spid="67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7" dur="500"/>
                                        <p:tgtEl>
                                          <p:spTgt spid="67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2" dur="500"/>
                                        <p:tgtEl>
                                          <p:spTgt spid="67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utoUpdateAnimBg="0"/>
      <p:bldP spid="67621" grpId="0" autoUpdateAnimBg="0"/>
      <p:bldP spid="67622" grpId="0" autoUpdateAnimBg="0"/>
      <p:bldP spid="67623" grpId="0" autoUpdateAnimBg="0"/>
      <p:bldP spid="67624" grpId="0" autoUpdateAnimBg="0"/>
      <p:bldP spid="67625" grpId="0" autoUpdateAnimBg="0"/>
      <p:bldP spid="67626" grpId="0" autoUpdateAnimBg="0"/>
      <p:bldP spid="67627" grpId="0" autoUpdateAnimBg="0"/>
      <p:bldP spid="67628" grpId="0" autoUpdateAnimBg="0"/>
      <p:bldP spid="67629" grpId="0" autoUpdateAnimBg="0"/>
      <p:bldP spid="67630" grpId="0" autoUpdateAnimBg="0"/>
      <p:bldP spid="67631" grpId="0" autoUpdateAnimBg="0"/>
      <p:bldP spid="6763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152400"/>
            <a:ext cx="5715000" cy="533400"/>
          </a:xfrm>
        </p:spPr>
        <p:txBody>
          <a:bodyPr/>
          <a:lstStyle/>
          <a:p>
            <a:r>
              <a:rPr lang="en-US" sz="3200">
                <a:solidFill>
                  <a:schemeClr val="accent4">
                    <a:lumMod val="10000"/>
                  </a:schemeClr>
                </a:solidFill>
              </a:rPr>
              <a:t>Chemistry Timeline #2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1295400" y="1143000"/>
            <a:ext cx="78486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1800's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Joseph Proust: The law of definite proportion (composition)</a:t>
            </a: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John Dalton: The Atomic Theory,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The law of multiple proportions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Joseph Gay-Lussac: Combining volumes of gases, existence of diatomic molecules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Amadeo Avogadro: Molar volumes of gases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Jons Jakob Berzelius: Relative atomic masses,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</a:t>
            </a: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modern symbols for the elements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Dmitri Mendeleyev: The periodic table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J.J. Thomson: discovery of the electron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buFont typeface="Wingdings" pitchFamily="2" charset="2"/>
              <a:buChar char=""/>
              <a:tabLst>
                <a:tab pos="1143000" algn="l"/>
              </a:tabLst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  <a:cs typeface="Times New Roman" pitchFamily="18" charset="0"/>
              </a:rPr>
              <a:t> Henri Becquerel: Discovery of radioactivity</a:t>
            </a: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  <a:p>
            <a:pPr eaLnBrk="0" hangingPunct="0">
              <a:tabLst>
                <a:tab pos="1143000" algn="l"/>
              </a:tabLst>
            </a:pPr>
            <a:endParaRPr lang="en-US" sz="16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  <p:sp>
        <p:nvSpPr>
          <p:cNvPr id="76806" name="Line 6"/>
          <p:cNvSpPr>
            <a:spLocks noChangeShapeType="1"/>
          </p:cNvSpPr>
          <p:nvPr/>
        </p:nvSpPr>
        <p:spPr bwMode="auto">
          <a:xfrm>
            <a:off x="990600" y="1143000"/>
            <a:ext cx="0" cy="464820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6808" name="Line 8"/>
          <p:cNvSpPr>
            <a:spLocks noChangeShapeType="1"/>
          </p:cNvSpPr>
          <p:nvPr/>
        </p:nvSpPr>
        <p:spPr bwMode="auto">
          <a:xfrm>
            <a:off x="838200" y="11430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6809" name="Line 9"/>
          <p:cNvSpPr>
            <a:spLocks noChangeShapeType="1"/>
          </p:cNvSpPr>
          <p:nvPr/>
        </p:nvSpPr>
        <p:spPr bwMode="auto">
          <a:xfrm>
            <a:off x="838200" y="34290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6810" name="Line 10"/>
          <p:cNvSpPr>
            <a:spLocks noChangeShapeType="1"/>
          </p:cNvSpPr>
          <p:nvPr/>
        </p:nvSpPr>
        <p:spPr bwMode="auto">
          <a:xfrm>
            <a:off x="838200" y="5791200"/>
            <a:ext cx="304800" cy="0"/>
          </a:xfrm>
          <a:prstGeom prst="line">
            <a:avLst/>
          </a:prstGeom>
          <a:noFill/>
          <a:ln w="38100">
            <a:solidFill>
              <a:schemeClr val="accent4">
                <a:lumMod val="1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76811" name="Text Box 11"/>
          <p:cNvSpPr txBox="1">
            <a:spLocks noChangeArrowheads="1"/>
          </p:cNvSpPr>
          <p:nvPr/>
        </p:nvSpPr>
        <p:spPr bwMode="auto">
          <a:xfrm>
            <a:off x="1295400" y="3733800"/>
            <a:ext cx="70104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1900's</a:t>
            </a:r>
          </a:p>
          <a:p>
            <a:pPr>
              <a:buFont typeface="Wingdings" pitchFamily="2" charset="2"/>
              <a:buChar char="Ø"/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Robert Millikan: Charge and mass of the  electron</a:t>
            </a:r>
          </a:p>
          <a:p>
            <a:pPr>
              <a:buFont typeface="Wingdings" pitchFamily="2" charset="2"/>
              <a:buChar char="Ø"/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Ernest Rutherford: Existence of the nucleus, and its relative size</a:t>
            </a:r>
          </a:p>
          <a:p>
            <a:pPr>
              <a:buFont typeface="Wingdings" pitchFamily="2" charset="2"/>
              <a:buChar char="Ø"/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Meitner &amp; Fermi: Sustained nuclear fission</a:t>
            </a:r>
          </a:p>
          <a:p>
            <a:pPr>
              <a:buFont typeface="Wingdings" pitchFamily="2" charset="2"/>
              <a:buChar char="Ø"/>
            </a:pPr>
            <a:r>
              <a:rPr lang="en-US" sz="16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 Ernest Lawrence: The cyclotron and trans-uranium elements</a:t>
            </a:r>
          </a:p>
          <a:p>
            <a:r>
              <a:rPr lang="en-US" sz="1800">
                <a:solidFill>
                  <a:schemeClr val="accent4">
                    <a:lumMod val="10000"/>
                  </a:schemeClr>
                </a:solidFill>
                <a:latin typeface="Arial" charset="0"/>
              </a:rPr>
              <a:t>		</a:t>
            </a:r>
          </a:p>
          <a:p>
            <a:endParaRPr lang="en-US" sz="1800">
              <a:solidFill>
                <a:schemeClr val="accent4">
                  <a:lumMod val="1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68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68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68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768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6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6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76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6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76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76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build="p"/>
      <p:bldP spid="7681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152400"/>
            <a:ext cx="6477000" cy="609600"/>
          </a:xfrm>
        </p:spPr>
        <p:txBody>
          <a:bodyPr/>
          <a:lstStyle/>
          <a:p>
            <a:r>
              <a:rPr lang="en-US" sz="320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Dalton’s Atomic Theory (1808)</a:t>
            </a: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304800" y="3810000"/>
            <a:ext cx="8458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Atoms cannot be subdivided, created, or destroyed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Atoms of different elements combine in simple whole-number ratios to form chemical compounds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In chemical reactions, atoms are combined, separated, or rearranged</a:t>
            </a:r>
          </a:p>
        </p:txBody>
      </p:sp>
      <p:pic>
        <p:nvPicPr>
          <p:cNvPr id="46084" name="Picture 4" descr="dalt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04800"/>
            <a:ext cx="2333625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743200" y="990600"/>
            <a:ext cx="6096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All matter is composed of extremely small particles called atoms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 Atoms of a given element are identical in size, mass, and other properties; atoms of different elements differ in size, mass, and other properties</a:t>
            </a:r>
          </a:p>
          <a:p>
            <a:endParaRPr lang="en-US" sz="2400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81000" y="2971800"/>
            <a:ext cx="1954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3">
                    <a:lumMod val="10000"/>
                  </a:schemeClr>
                </a:solidFill>
              </a:rPr>
              <a:t>John Dalton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 autoUpdateAnimBg="0"/>
      <p:bldP spid="46085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609600"/>
          </a:xfrm>
        </p:spPr>
        <p:txBody>
          <a:bodyPr/>
          <a:lstStyle/>
          <a:p>
            <a:r>
              <a:rPr lang="en-US">
                <a:solidFill>
                  <a:schemeClr val="accent3">
                    <a:lumMod val="10000"/>
                  </a:schemeClr>
                </a:solidFill>
              </a:rPr>
              <a:t>Modern Atomic Theory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517525" y="1036638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u="sng">
                <a:solidFill>
                  <a:schemeClr val="accent3">
                    <a:lumMod val="10000"/>
                  </a:schemeClr>
                </a:solidFill>
              </a:rPr>
              <a:t>Several</a:t>
            </a:r>
            <a:r>
              <a:rPr lang="en-US" sz="2400" b="1">
                <a:solidFill>
                  <a:schemeClr val="accent3">
                    <a:lumMod val="10000"/>
                  </a:schemeClr>
                </a:solidFill>
              </a:rPr>
              <a:t> changes have been made to Dalton’s theory.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517525" y="1493838"/>
            <a:ext cx="228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Dalton said: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203325" y="1951038"/>
            <a:ext cx="70262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3">
                    <a:lumMod val="10000"/>
                  </a:schemeClr>
                </a:solidFill>
              </a:rPr>
              <a:t>Atoms of a given element are identical in size, mass, and other properties; atoms of different elements differ in size, mass, and other properties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57200" y="3886200"/>
            <a:ext cx="4495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Modern theory states: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295400" y="4419600"/>
            <a:ext cx="67214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accent3">
                    <a:lumMod val="10000"/>
                  </a:schemeClr>
                </a:solidFill>
              </a:rPr>
              <a:t>Atoms of an element have a characteristic average mass which is unique to that element.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utoUpdateAnimBg="0"/>
      <p:bldP spid="4711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333333"/>
                </a:solidFill>
              </a:rPr>
              <a:t>Modern Atomic Theory #2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17525" y="1493838"/>
            <a:ext cx="228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Dalton said: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533400" y="3200400"/>
            <a:ext cx="434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Modern theory states: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533400" y="1981200"/>
            <a:ext cx="80772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333333"/>
                </a:solidFill>
              </a:rPr>
              <a:t>Atoms cannot be subdivided, created, or destroyed</a:t>
            </a:r>
          </a:p>
          <a:p>
            <a:endParaRPr lang="en-US" b="1" dirty="0">
              <a:solidFill>
                <a:srgbClr val="333333"/>
              </a:solidFill>
            </a:endParaRP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533400" y="3733800"/>
            <a:ext cx="79406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None/>
            </a:pPr>
            <a:r>
              <a:rPr lang="en-US" b="1" dirty="0">
                <a:solidFill>
                  <a:srgbClr val="333333"/>
                </a:solidFill>
              </a:rPr>
              <a:t>Atoms cannot be subdivided, created, or destroyed in </a:t>
            </a:r>
            <a:r>
              <a:rPr lang="en-US" b="1" u="sng" dirty="0">
                <a:solidFill>
                  <a:srgbClr val="333333"/>
                </a:solidFill>
              </a:rPr>
              <a:t>ordinary chemical reactions</a:t>
            </a:r>
            <a:r>
              <a:rPr lang="en-US" b="1" dirty="0">
                <a:solidFill>
                  <a:srgbClr val="333333"/>
                </a:solidFill>
              </a:rPr>
              <a:t>. However, these changes CAN occur in nuclear </a:t>
            </a:r>
            <a:r>
              <a:rPr lang="en-US" b="1" dirty="0" smtClean="0">
                <a:solidFill>
                  <a:srgbClr val="333333"/>
                </a:solidFill>
              </a:rPr>
              <a:t>reactions</a:t>
            </a:r>
            <a:endParaRPr lang="en-US" b="1" dirty="0">
              <a:solidFill>
                <a:srgbClr val="333333"/>
              </a:solidFill>
            </a:endParaRPr>
          </a:p>
          <a:p>
            <a:endParaRPr lang="en-US" b="1" dirty="0">
              <a:solidFill>
                <a:srgbClr val="3333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autoUpdateAnimBg="0"/>
      <p:bldP spid="5120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924800" cy="8382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Discovery of the Electron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78644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In 1897, J.J. Thomson used a cathode ray tube to deduce the presence of a negatively charged particle.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838200" y="5105400"/>
            <a:ext cx="76358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Cathode ray tubes pass electricity through a gas that is contained at a very low pressure.</a:t>
            </a:r>
          </a:p>
        </p:txBody>
      </p:sp>
      <p:pic>
        <p:nvPicPr>
          <p:cNvPr id="52229" name="Picture 5" descr="cathoderaytub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7400" y="1676400"/>
            <a:ext cx="5334000" cy="33988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1066800"/>
            <a:ext cx="6629400" cy="6096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Thomson’s Atomic Model</a:t>
            </a: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304800" y="3810000"/>
            <a:ext cx="5562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Thomson believed that the electrons were like plums embedded in a positively charged “pudding,” thus it was called the “plum pudding” model.</a:t>
            </a:r>
          </a:p>
        </p:txBody>
      </p:sp>
      <p:pic>
        <p:nvPicPr>
          <p:cNvPr id="54276" name="Picture 4" descr="plumpudd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276600"/>
            <a:ext cx="3276600" cy="2892425"/>
          </a:xfrm>
          <a:prstGeom prst="rect">
            <a:avLst/>
          </a:prstGeom>
          <a:noFill/>
        </p:spPr>
      </p:pic>
      <p:pic>
        <p:nvPicPr>
          <p:cNvPr id="54277" name="Picture 5" descr="jjthoms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28600"/>
            <a:ext cx="1905000" cy="279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85800" y="3200400"/>
            <a:ext cx="1398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J.J. Thomson</a:t>
            </a:r>
            <a:endParaRPr lang="en-US" sz="1400" b="1" dirty="0">
              <a:solidFill>
                <a:schemeClr val="accent4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772400" cy="609600"/>
          </a:xfrm>
        </p:spPr>
        <p:txBody>
          <a:bodyPr/>
          <a:lstStyle/>
          <a:p>
            <a:r>
              <a:rPr lang="en-US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Mass of the Electron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3657600" y="1143000"/>
            <a:ext cx="502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1909 – Robert Millikan determines the mass of the electron.</a:t>
            </a: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0" y="3733800"/>
            <a:ext cx="358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The oil drop apparatus</a:t>
            </a:r>
          </a:p>
        </p:txBody>
      </p:sp>
      <p:pic>
        <p:nvPicPr>
          <p:cNvPr id="55301" name="Picture 5" descr="millikan-p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057400"/>
            <a:ext cx="1600200" cy="2263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5302" name="AutoShape 6"/>
          <p:cNvSpPr>
            <a:spLocks noChangeArrowheads="1"/>
          </p:cNvSpPr>
          <p:nvPr/>
        </p:nvSpPr>
        <p:spPr bwMode="auto">
          <a:xfrm>
            <a:off x="4267200" y="2514600"/>
            <a:ext cx="3048000" cy="1447800"/>
          </a:xfrm>
          <a:prstGeom prst="wedgeRoundRectCallout">
            <a:avLst>
              <a:gd name="adj1" fmla="val 70157"/>
              <a:gd name="adj2" fmla="val -111"/>
              <a:gd name="adj3" fmla="val 16667"/>
            </a:avLst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Mass of the electron is </a:t>
            </a:r>
          </a:p>
          <a:p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9.109 x 10</a:t>
            </a:r>
            <a:r>
              <a:rPr lang="en-US" sz="2400" b="1" baseline="30000" dirty="0">
                <a:solidFill>
                  <a:schemeClr val="accent4">
                    <a:lumMod val="10000"/>
                  </a:schemeClr>
                </a:solidFill>
              </a:rPr>
              <a:t>-31</a:t>
            </a:r>
            <a:r>
              <a:rPr lang="en-US" sz="2400" b="1" dirty="0">
                <a:solidFill>
                  <a:schemeClr val="accent4">
                    <a:lumMod val="10000"/>
                  </a:schemeClr>
                </a:solidFill>
              </a:rPr>
              <a:t> kg</a:t>
            </a:r>
          </a:p>
          <a:p>
            <a:pPr algn="ctr"/>
            <a:endParaRPr lang="en-US" sz="2400" b="1" dirty="0"/>
          </a:p>
        </p:txBody>
      </p:sp>
      <p:pic>
        <p:nvPicPr>
          <p:cNvPr id="55303" name="Picture 7" descr="oildropapparatu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143000"/>
            <a:ext cx="2895600" cy="2214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38" name="Picture 2" descr="http://upload.wikimedia.org/wikipedia/commons/1/11/Simplified_scheme_of_Millikan%E2%80%99s_oil-drop_experiment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4267200"/>
            <a:ext cx="5620512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">
  <a:themeElements>
    <a:clrScheme name="1_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2759</Words>
  <Application>Microsoft Office PowerPoint</Application>
  <PresentationFormat>Екран (4:3)</PresentationFormat>
  <Paragraphs>452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21</vt:i4>
      </vt:variant>
    </vt:vector>
  </HeadingPairs>
  <TitlesOfParts>
    <vt:vector size="23" baseType="lpstr">
      <vt:lpstr>Default Design</vt:lpstr>
      <vt:lpstr>1_chemistry</vt:lpstr>
      <vt:lpstr>Atomic Structure</vt:lpstr>
      <vt:lpstr>Chemistry Timeline #1</vt:lpstr>
      <vt:lpstr>Chemistry Timeline #2</vt:lpstr>
      <vt:lpstr>Dalton’s Atomic Theory (1808)</vt:lpstr>
      <vt:lpstr>Modern Atomic Theory</vt:lpstr>
      <vt:lpstr>Modern Atomic Theory #2</vt:lpstr>
      <vt:lpstr>Discovery of the Electron</vt:lpstr>
      <vt:lpstr>Thomson’s Atomic Model</vt:lpstr>
      <vt:lpstr>Mass of the Electron</vt:lpstr>
      <vt:lpstr>Conclusions from the Study of the Electron</vt:lpstr>
      <vt:lpstr>Rutherford’s Gold Foil Experiment</vt:lpstr>
      <vt:lpstr>Try it Yourself!</vt:lpstr>
      <vt:lpstr>The Answers</vt:lpstr>
      <vt:lpstr>Rutherford’s Findings</vt:lpstr>
      <vt:lpstr>Atomic Particles</vt:lpstr>
      <vt:lpstr>The Atomic Scale</vt:lpstr>
      <vt:lpstr>About Quarks…</vt:lpstr>
      <vt:lpstr>Isotopes</vt:lpstr>
      <vt:lpstr>Atomic Masses</vt:lpstr>
      <vt:lpstr>Atomic Number</vt:lpstr>
      <vt:lpstr>Mass Number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74</cp:revision>
  <dcterms:created xsi:type="dcterms:W3CDTF">2006-05-18T17:40:33Z</dcterms:created>
  <dcterms:modified xsi:type="dcterms:W3CDTF">2015-09-02T09:56:53Z</dcterms:modified>
</cp:coreProperties>
</file>